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7.jpeg" ContentType="image/jpeg"/>
  <Override PartName="/ppt/media/image20.jpeg" ContentType="image/jpeg"/>
  <Override PartName="/ppt/media/image9.jpeg" ContentType="image/jpeg"/>
  <Override PartName="/ppt/media/image11.jpeg" ContentType="image/jpeg"/>
  <Override PartName="/ppt/media/image22.jpeg" ContentType="image/jpeg"/>
  <Override PartName="/ppt/media/image24.jpeg" ContentType="image/jpeg"/>
  <Override PartName="/ppt/media/image13.jpeg" ContentType="image/jpeg"/>
  <Override PartName="/ppt/media/image26.jpeg" ContentType="image/jpeg"/>
  <Override PartName="/ppt/media/image1.png" ContentType="image/png"/>
  <Override PartName="/ppt/media/image15.jpeg" ContentType="image/jpeg"/>
  <Override PartName="/ppt/media/image3.png" ContentType="image/png"/>
  <Override PartName="/ppt/media/image17.jpeg" ContentType="image/jpeg"/>
  <Override PartName="/ppt/media/image28.jpeg" ContentType="image/jpeg"/>
  <Override PartName="/ppt/media/image19.jpeg" ContentType="image/jpeg"/>
  <Override PartName="/ppt/media/image8.jpeg" ContentType="image/jpeg"/>
  <Override PartName="/ppt/media/image10.jpeg" ContentType="image/jpeg"/>
  <Override PartName="/ppt/media/image21.jpeg" ContentType="image/jpeg"/>
  <Override PartName="/ppt/media/image12.jpeg" ContentType="image/jpeg"/>
  <Override PartName="/ppt/media/image23.jpeg" ContentType="image/jpeg"/>
  <Override PartName="/ppt/media/image25.jpeg" ContentType="image/jpeg"/>
  <Override PartName="/ppt/media/image14.jpeg" ContentType="image/jpeg"/>
  <Override PartName="/ppt/media/image2.png" ContentType="image/png"/>
  <Override PartName="/ppt/media/image16.jpeg" ContentType="image/jpeg"/>
  <Override PartName="/ppt/media/image27.jpeg" ContentType="image/jpeg"/>
  <Override PartName="/ppt/media/image5.jpeg" ContentType="image/jpeg"/>
  <Override PartName="/ppt/media/image4.png" ContentType="image/png"/>
  <Override PartName="/ppt/media/image29.jpeg" ContentType="image/jpeg"/>
  <Override PartName="/ppt/media/image18.jpeg" ContentType="image/jpeg"/>
  <Override PartName="/ppt/media/image6.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7.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_rels/slideLayout16.xml.rels" ContentType="application/vnd.openxmlformats-package.relationships+xml"/>
  <Override PartName="/ppt/slideLayouts/_rels/slideLayout11.xml.rels" ContentType="application/vnd.openxmlformats-package.relationships+xml"/>
  <Override PartName="/ppt/slideLayouts/_rels/slideLayout15.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5.xml.rels" ContentType="application/vnd.openxmlformats-package.relationships+xml"/>
  <Override PartName="/ppt/slideLayouts/_rels/slideLayout9.xml.rels" ContentType="application/vnd.openxmlformats-package.relationships+xml"/>
  <Override PartName="/ppt/slideLayouts/_rels/slideLayout21.xml.rels" ContentType="application/vnd.openxmlformats-package.relationships+xml"/>
  <Override PartName="/ppt/slideLayouts/_rels/slideLayout4.xml.rels" ContentType="application/vnd.openxmlformats-package.relationships+xml"/>
  <Override PartName="/ppt/slideLayouts/_rels/slideLayout8.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28"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1"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32"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33"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36"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37" name=""/>
          <p:cNvPicPr/>
          <p:nvPr/>
        </p:nvPicPr>
        <p:blipFill>
          <a:blip r:embed="rId2"/>
          <a:stretch>
            <a:fillRect/>
          </a:stretch>
        </p:blipFill>
        <p:spPr>
          <a:xfrm>
            <a:off x="5328720" y="3963240"/>
            <a:ext cx="2704680" cy="2158200"/>
          </a:xfrm>
          <a:prstGeom prst="rect">
            <a:avLst/>
          </a:prstGeom>
          <a:ln>
            <a:noFill/>
          </a:ln>
        </p:spPr>
      </p:pic>
      <p:pic>
        <p:nvPicPr>
          <p:cNvPr descr="" id="38"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0"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55"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56"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0200"/>
            <a:ext cx="8229240" cy="452592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8"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59"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0"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2"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63"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64"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6" name="PlaceHolder 2"/>
          <p:cNvSpPr>
            <a:spLocks noGrp="1"/>
          </p:cNvSpPr>
          <p:nvPr>
            <p:ph type="body"/>
          </p:nvPr>
        </p:nvSpPr>
        <p:spPr>
          <a:xfrm>
            <a:off x="457200" y="1600200"/>
            <a:ext cx="8229240" cy="2158200"/>
          </a:xfrm>
          <a:prstGeom prst="rect">
            <a:avLst/>
          </a:prstGeom>
        </p:spPr>
        <p:txBody>
          <a:bodyPr bIns="0" lIns="0" rIns="0" tIns="0" wrap="none"/>
          <a:p>
            <a:endParaRPr/>
          </a:p>
        </p:txBody>
      </p:sp>
      <p:sp>
        <p:nvSpPr>
          <p:cNvPr id="67" name="PlaceHolder 3"/>
          <p:cNvSpPr>
            <a:spLocks noGrp="1"/>
          </p:cNvSpPr>
          <p:nvPr>
            <p:ph type="body"/>
          </p:nvPr>
        </p:nvSpPr>
        <p:spPr>
          <a:xfrm>
            <a:off x="457200" y="3963600"/>
            <a:ext cx="8229240" cy="215820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9"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71" name="PlaceHolder 4"/>
          <p:cNvSpPr>
            <a:spLocks noGrp="1"/>
          </p:cNvSpPr>
          <p:nvPr>
            <p:ph type="body"/>
          </p:nvPr>
        </p:nvSpPr>
        <p:spPr>
          <a:xfrm>
            <a:off x="4673520" y="3963600"/>
            <a:ext cx="4015440" cy="2158200"/>
          </a:xfrm>
          <a:prstGeom prst="rect">
            <a:avLst/>
          </a:prstGeom>
        </p:spPr>
        <p:txBody>
          <a:bodyPr bIns="0" lIns="0" rIns="0" tIns="0" wrap="none"/>
          <a:p>
            <a:endParaRPr/>
          </a:p>
        </p:txBody>
      </p:sp>
      <p:sp>
        <p:nvSpPr>
          <p:cNvPr id="72" name="PlaceHolder 5"/>
          <p:cNvSpPr>
            <a:spLocks noGrp="1"/>
          </p:cNvSpPr>
          <p:nvPr>
            <p:ph type="body"/>
          </p:nvPr>
        </p:nvSpPr>
        <p:spPr>
          <a:xfrm>
            <a:off x="457200" y="3963600"/>
            <a:ext cx="4015440" cy="215820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4"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75" name="PlaceHolder 3"/>
          <p:cNvSpPr>
            <a:spLocks noGrp="1"/>
          </p:cNvSpPr>
          <p:nvPr>
            <p:ph type="body"/>
          </p:nvPr>
        </p:nvSpPr>
        <p:spPr>
          <a:xfrm>
            <a:off x="4673520" y="1600200"/>
            <a:ext cx="4015440" cy="2158200"/>
          </a:xfrm>
          <a:prstGeom prst="rect">
            <a:avLst/>
          </a:prstGeom>
        </p:spPr>
        <p:txBody>
          <a:bodyPr bIns="0" lIns="0" rIns="0" tIns="0" wrap="none"/>
          <a:p>
            <a:endParaRPr/>
          </a:p>
        </p:txBody>
      </p:sp>
      <p:pic>
        <p:nvPicPr>
          <p:cNvPr descr="" id="76" name=""/>
          <p:cNvPicPr/>
          <p:nvPr/>
        </p:nvPicPr>
        <p:blipFill>
          <a:blip r:embed="rId2"/>
          <a:stretch>
            <a:fillRect/>
          </a:stretch>
        </p:blipFill>
        <p:spPr>
          <a:xfrm>
            <a:off x="5328720" y="3963240"/>
            <a:ext cx="2704680" cy="2158200"/>
          </a:xfrm>
          <a:prstGeom prst="rect">
            <a:avLst/>
          </a:prstGeom>
          <a:ln>
            <a:noFill/>
          </a:ln>
        </p:spPr>
      </p:pic>
      <p:pic>
        <p:nvPicPr>
          <p:cNvPr descr="" id="77" name=""/>
          <p:cNvPicPr/>
          <p:nvPr/>
        </p:nvPicPr>
        <p:blipFill>
          <a:blip r:embed="rId3"/>
          <a:stretch>
            <a:fillRect/>
          </a:stretch>
        </p:blipFill>
        <p:spPr>
          <a:xfrm>
            <a:off x="1112400" y="3963240"/>
            <a:ext cx="2704680" cy="215820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0200"/>
            <a:ext cx="8229240" cy="452556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11" name="PlaceHolder 3"/>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85108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16" name="PlaceHolder 3"/>
          <p:cNvSpPr>
            <a:spLocks noGrp="1"/>
          </p:cNvSpPr>
          <p:nvPr>
            <p:ph type="body"/>
          </p:nvPr>
        </p:nvSpPr>
        <p:spPr>
          <a:xfrm>
            <a:off x="457200" y="3963600"/>
            <a:ext cx="4015440" cy="2158200"/>
          </a:xfrm>
          <a:prstGeom prst="rect">
            <a:avLst/>
          </a:prstGeom>
        </p:spPr>
        <p:txBody>
          <a:bodyPr bIns="0" lIns="0" rIns="0" tIns="0" wrap="none"/>
          <a:p>
            <a:endParaRPr/>
          </a:p>
        </p:txBody>
      </p:sp>
      <p:sp>
        <p:nvSpPr>
          <p:cNvPr id="17" name="PlaceHolder 4"/>
          <p:cNvSpPr>
            <a:spLocks noGrp="1"/>
          </p:cNvSpPr>
          <p:nvPr>
            <p:ph type="body"/>
          </p:nvPr>
        </p:nvSpPr>
        <p:spPr>
          <a:xfrm>
            <a:off x="4673520" y="1600200"/>
            <a:ext cx="4015440" cy="452556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0200"/>
            <a:ext cx="4015440" cy="4525560"/>
          </a:xfrm>
          <a:prstGeom prst="rect">
            <a:avLst/>
          </a:prstGeom>
        </p:spPr>
        <p:txBody>
          <a:bodyPr bIns="0" lIns="0" rIns="0" tIns="0" wrap="none"/>
          <a:p>
            <a:endParaRPr/>
          </a:p>
        </p:txBody>
      </p:sp>
      <p:sp>
        <p:nvSpPr>
          <p:cNvPr id="20"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1" name="PlaceHolder 4"/>
          <p:cNvSpPr>
            <a:spLocks noGrp="1"/>
          </p:cNvSpPr>
          <p:nvPr>
            <p:ph type="body"/>
          </p:nvPr>
        </p:nvSpPr>
        <p:spPr>
          <a:xfrm>
            <a:off x="4673520" y="3963600"/>
            <a:ext cx="4015440" cy="215820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0200"/>
            <a:ext cx="4015440" cy="2158200"/>
          </a:xfrm>
          <a:prstGeom prst="rect">
            <a:avLst/>
          </a:prstGeom>
        </p:spPr>
        <p:txBody>
          <a:bodyPr bIns="0" lIns="0" rIns="0" tIns="0" wrap="none"/>
          <a:p>
            <a:endParaRPr/>
          </a:p>
        </p:txBody>
      </p:sp>
      <p:sp>
        <p:nvSpPr>
          <p:cNvPr id="24" name="PlaceHolder 3"/>
          <p:cNvSpPr>
            <a:spLocks noGrp="1"/>
          </p:cNvSpPr>
          <p:nvPr>
            <p:ph type="body"/>
          </p:nvPr>
        </p:nvSpPr>
        <p:spPr>
          <a:xfrm>
            <a:off x="4673520" y="1600200"/>
            <a:ext cx="4015440" cy="2158200"/>
          </a:xfrm>
          <a:prstGeom prst="rect">
            <a:avLst/>
          </a:prstGeom>
        </p:spPr>
        <p:txBody>
          <a:bodyPr bIns="0" lIns="0" rIns="0" tIns="0" wrap="none"/>
          <a:p>
            <a:endParaRPr/>
          </a:p>
        </p:txBody>
      </p:sp>
      <p:sp>
        <p:nvSpPr>
          <p:cNvPr id="25" name="PlaceHolder 4"/>
          <p:cNvSpPr>
            <a:spLocks noGrp="1"/>
          </p:cNvSpPr>
          <p:nvPr>
            <p:ph type="body"/>
          </p:nvPr>
        </p:nvSpPr>
        <p:spPr>
          <a:xfrm>
            <a:off x="457200" y="3963600"/>
            <a:ext cx="8228520" cy="215820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en-US" sz="4400">
                <a:solidFill>
                  <a:srgbClr val="000000"/>
                </a:solidFill>
                <a:latin typeface="Calibri"/>
              </a:rPr>
              <a:t>Címszöveg formátumának szerkesztéseClick to edit Master title style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3/5/15</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5B20D765-C224-4007-ABD2-A0031D09F8BC}" type="slidenum">
              <a:rPr lang="en-US" sz="1200">
                <a:solidFill>
                  <a:srgbClr val="8b8b8b"/>
                </a:solidFill>
                <a:latin typeface="Calibri"/>
              </a:rPr>
              <a:t>&lt;szám&gt;</a:t>
            </a:fld>
            <a:endParaRPr/>
          </a:p>
        </p:txBody>
      </p:sp>
      <p:sp>
        <p:nvSpPr>
          <p:cNvPr id="4" name="PlaceHolder 5"/>
          <p:cNvSpPr>
            <a:spLocks noGrp="1"/>
          </p:cNvSpPr>
          <p:nvPr>
            <p:ph type="body"/>
          </p:nvPr>
        </p:nvSpPr>
        <p:spPr>
          <a:xfrm>
            <a:off x="457200" y="1604520"/>
            <a:ext cx="8229240" cy="3977280"/>
          </a:xfrm>
          <a:prstGeom prst="rect">
            <a:avLst/>
          </a:prstGeom>
        </p:spPr>
        <p:txBody>
          <a:bodyPr bIns="0" lIns="0" rIns="0" tIns="0" wrap="none"/>
          <a:p>
            <a:pPr>
              <a:buSzPct val="25000"/>
              <a:buFont typeface="StarSymbol"/>
              <a:buChar char=""/>
            </a:pPr>
            <a:r>
              <a:rPr lang="en-US"/>
              <a:t>Vázlatszöveg formátumának szerkesztése</a:t>
            </a:r>
            <a:endParaRPr/>
          </a:p>
          <a:p>
            <a:pPr lvl="1">
              <a:buSzPct val="25000"/>
              <a:buFont typeface="StarSymbol"/>
              <a:buChar char=""/>
            </a:pPr>
            <a:r>
              <a:rPr lang="en-US"/>
              <a:t>Második vázlatszint</a:t>
            </a:r>
            <a:endParaRPr/>
          </a:p>
          <a:p>
            <a:pPr lvl="2">
              <a:buSzPct val="25000"/>
              <a:buFont typeface="StarSymbol"/>
              <a:buChar char=""/>
            </a:pPr>
            <a:r>
              <a:rPr lang="en-US"/>
              <a:t>Harmadik vázlatszint</a:t>
            </a:r>
            <a:endParaRPr/>
          </a:p>
          <a:p>
            <a:pPr lvl="3">
              <a:buSzPct val="25000"/>
              <a:buFont typeface="StarSymbol"/>
              <a:buChar char=""/>
            </a:pPr>
            <a:r>
              <a:rPr lang="en-US"/>
              <a:t>Negyedik vázlatszint</a:t>
            </a:r>
            <a:endParaRPr/>
          </a:p>
          <a:p>
            <a:pPr lvl="4">
              <a:buSzPct val="25000"/>
              <a:buFont typeface="StarSymbol"/>
              <a:buChar char=""/>
            </a:pPr>
            <a:r>
              <a:rPr lang="en-US"/>
              <a:t>Ötödik vázlatszint</a:t>
            </a:r>
            <a:endParaRPr/>
          </a:p>
          <a:p>
            <a:pPr lvl="5">
              <a:buSzPct val="25000"/>
              <a:buFont typeface="StarSymbol"/>
              <a:buChar char=""/>
            </a:pPr>
            <a:r>
              <a:rPr lang="en-US"/>
              <a:t>Hatodik vázlatszint</a:t>
            </a:r>
            <a:endParaRPr/>
          </a:p>
          <a:p>
            <a:pPr lvl="6">
              <a:buSzPct val="25000"/>
              <a:buFont typeface="StarSymbol"/>
              <a:buChar char=""/>
            </a:pPr>
            <a:r>
              <a:rPr lang="en-US"/>
              <a:t>Hetedik vázlatszint</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en-US" sz="4400">
                <a:solidFill>
                  <a:srgbClr val="000000"/>
                </a:solidFill>
                <a:latin typeface="Calibri"/>
              </a:rPr>
              <a:t>Címszöveg formátumának szerkesztéseClick to edit Master title style</a:t>
            </a:r>
            <a:endParaRPr/>
          </a:p>
        </p:txBody>
      </p:sp>
      <p:sp>
        <p:nvSpPr>
          <p:cNvPr id="40" name="PlaceHolder 2"/>
          <p:cNvSpPr>
            <a:spLocks noGrp="1"/>
          </p:cNvSpPr>
          <p:nvPr>
            <p:ph type="body"/>
          </p:nvPr>
        </p:nvSpPr>
        <p:spPr>
          <a:xfrm>
            <a:off x="457200" y="1600200"/>
            <a:ext cx="8229240" cy="4525560"/>
          </a:xfrm>
          <a:prstGeom prst="rect">
            <a:avLst/>
          </a:prstGeom>
        </p:spPr>
        <p:txBody>
          <a:bodyPr/>
          <a:p>
            <a:pPr>
              <a:buSzPct val="25000"/>
              <a:buFont typeface="StarSymbol"/>
              <a:buChar char=""/>
            </a:pPr>
            <a:r>
              <a:rPr lang="en-US" sz="3200">
                <a:solidFill>
                  <a:srgbClr val="000000"/>
                </a:solidFill>
                <a:latin typeface="Calibri"/>
              </a:rPr>
              <a:t>Vázlatszöveg formátumának szerkesztése</a:t>
            </a:r>
            <a:endParaRPr/>
          </a:p>
          <a:p>
            <a:pPr lvl="1">
              <a:buSzPct val="25000"/>
              <a:buFont typeface="StarSymbol"/>
              <a:buChar char=""/>
            </a:pPr>
            <a:r>
              <a:rPr lang="en-US" sz="3200">
                <a:solidFill>
                  <a:srgbClr val="000000"/>
                </a:solidFill>
                <a:latin typeface="Calibri"/>
              </a:rPr>
              <a:t>Második vázlatszint</a:t>
            </a:r>
            <a:endParaRPr/>
          </a:p>
          <a:p>
            <a:pPr lvl="2">
              <a:buSzPct val="25000"/>
              <a:buFont typeface="StarSymbol"/>
              <a:buChar char=""/>
            </a:pPr>
            <a:r>
              <a:rPr lang="en-US" sz="3200">
                <a:solidFill>
                  <a:srgbClr val="000000"/>
                </a:solidFill>
                <a:latin typeface="Calibri"/>
              </a:rPr>
              <a:t>Harmadik vázlatszint</a:t>
            </a:r>
            <a:endParaRPr/>
          </a:p>
          <a:p>
            <a:pPr lvl="3">
              <a:buSzPct val="25000"/>
              <a:buFont typeface="StarSymbol"/>
              <a:buChar char=""/>
            </a:pPr>
            <a:r>
              <a:rPr lang="en-US" sz="3200">
                <a:solidFill>
                  <a:srgbClr val="000000"/>
                </a:solidFill>
                <a:latin typeface="Calibri"/>
              </a:rPr>
              <a:t>Negyedik vázlatszint</a:t>
            </a:r>
            <a:endParaRPr/>
          </a:p>
          <a:p>
            <a:pPr lvl="4">
              <a:buSzPct val="25000"/>
              <a:buFont typeface="StarSymbol"/>
              <a:buChar char=""/>
            </a:pPr>
            <a:r>
              <a:rPr lang="en-US" sz="3200">
                <a:solidFill>
                  <a:srgbClr val="000000"/>
                </a:solidFill>
                <a:latin typeface="Calibri"/>
              </a:rPr>
              <a:t>Ötödik vázlatszint</a:t>
            </a:r>
            <a:endParaRPr/>
          </a:p>
          <a:p>
            <a:pPr lvl="5">
              <a:buSzPct val="25000"/>
              <a:buFont typeface="StarSymbol"/>
              <a:buChar char=""/>
            </a:pPr>
            <a:r>
              <a:rPr lang="en-US" sz="3200">
                <a:solidFill>
                  <a:srgbClr val="000000"/>
                </a:solidFill>
                <a:latin typeface="Calibri"/>
              </a:rPr>
              <a:t>Hatodik vázlatszint</a:t>
            </a:r>
            <a:endParaRPr/>
          </a:p>
          <a:p>
            <a:pPr>
              <a:lnSpc>
                <a:spcPct val="100000"/>
              </a:lnSpc>
              <a:buFont typeface="Arial"/>
              <a:buChar char="•"/>
            </a:pPr>
            <a:r>
              <a:rPr lang="en-US" sz="3200">
                <a:solidFill>
                  <a:srgbClr val="000000"/>
                </a:solidFill>
                <a:latin typeface="Calibri"/>
              </a:rPr>
              <a:t>Hetedik vázlatszintClick to edit Master text styles</a:t>
            </a:r>
            <a:endParaRPr/>
          </a:p>
          <a:p>
            <a:pPr lvl="1">
              <a:lnSpc>
                <a:spcPct val="100000"/>
              </a:lnSpc>
              <a:buFont typeface="Arial"/>
              <a:buChar char="–"/>
            </a:pPr>
            <a:r>
              <a:rPr lang="en-US" sz="2800">
                <a:solidFill>
                  <a:srgbClr val="000000"/>
                </a:solidFill>
                <a:latin typeface="Calibri"/>
              </a:rPr>
              <a:t>Second level</a:t>
            </a:r>
            <a:endParaRPr/>
          </a:p>
          <a:p>
            <a:pPr lvl="2">
              <a:lnSpc>
                <a:spcPct val="100000"/>
              </a:lnSpc>
              <a:buFont typeface="Arial"/>
              <a:buChar char="•"/>
            </a:pPr>
            <a:r>
              <a:rPr lang="en-US" sz="2400">
                <a:solidFill>
                  <a:srgbClr val="000000"/>
                </a:solidFill>
                <a:latin typeface="Calibri"/>
              </a:rPr>
              <a:t>Third level</a:t>
            </a:r>
            <a:endParaRPr/>
          </a:p>
          <a:p>
            <a:pPr lvl="3">
              <a:lnSpc>
                <a:spcPct val="100000"/>
              </a:lnSpc>
              <a:buFont typeface="Arial"/>
              <a:buChar char="–"/>
            </a:pPr>
            <a:r>
              <a:rPr lang="en-US" sz="2000">
                <a:solidFill>
                  <a:srgbClr val="000000"/>
                </a:solidFill>
                <a:latin typeface="Calibri"/>
              </a:rPr>
              <a:t>Fourth level</a:t>
            </a:r>
            <a:endParaRPr/>
          </a:p>
          <a:p>
            <a:pPr lvl="4">
              <a:lnSpc>
                <a:spcPct val="100000"/>
              </a:lnSpc>
              <a:buFont typeface="Arial"/>
              <a:buChar char="»"/>
            </a:pPr>
            <a:r>
              <a:rPr lang="en-US" sz="2000">
                <a:solidFill>
                  <a:srgbClr val="000000"/>
                </a:solidFill>
                <a:latin typeface="Calibri"/>
              </a:rPr>
              <a:t>Fifth level</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en-US" sz="1200">
                <a:solidFill>
                  <a:srgbClr val="8b8b8b"/>
                </a:solidFill>
                <a:latin typeface="Calibri"/>
              </a:rPr>
              <a:t>3/5/15</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3C334714-32DE-43CC-8805-1F29B8110238}" type="slidenum">
              <a:rPr lang="en-US" sz="1200">
                <a:solidFill>
                  <a:srgbClr val="8b8b8b"/>
                </a:solidFill>
                <a:latin typeface="Calibri"/>
              </a:rPr>
              <a:t>&lt;szám&gt;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hyperlink" Target="http://www.adventistwomensministries.org/" TargetMode="External"/><Relationship Id="rId3" Type="http://schemas.openxmlformats.org/officeDocument/2006/relationships/image" Target="../media/image6.png"/><Relationship Id="rId4"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8" name="Picture 2"/>
          <p:cNvPicPr/>
          <p:nvPr/>
        </p:nvPicPr>
        <p:blipFill>
          <a:blip r:embed="rId1"/>
          <a:stretch>
            <a:fillRect/>
          </a:stretch>
        </p:blipFill>
        <p:spPr>
          <a:xfrm>
            <a:off x="0" y="0"/>
            <a:ext cx="9221040" cy="6857640"/>
          </a:xfrm>
          <a:prstGeom prst="rect">
            <a:avLst/>
          </a:prstGeom>
          <a:ln>
            <a:noFill/>
          </a:ln>
        </p:spPr>
      </p:pic>
      <p:sp>
        <p:nvSpPr>
          <p:cNvPr id="79" name="TextShape 1"/>
          <p:cNvSpPr txBox="1"/>
          <p:nvPr/>
        </p:nvSpPr>
        <p:spPr>
          <a:xfrm>
            <a:off x="4114800" y="2130480"/>
            <a:ext cx="4952520" cy="1469520"/>
          </a:xfrm>
          <a:prstGeom prst="rect">
            <a:avLst/>
          </a:prstGeom>
        </p:spPr>
        <p:txBody>
          <a:bodyPr anchor="ctr"/>
          <a:p>
            <a:pPr algn="ctr">
              <a:lnSpc>
                <a:spcPct val="100000"/>
              </a:lnSpc>
            </a:pPr>
            <a:r>
              <a:rPr b="1" lang="en-US" sz="4800">
                <a:solidFill>
                  <a:srgbClr val="ffff00"/>
                </a:solidFill>
                <a:latin typeface="Adobe Fangsong Std R"/>
                <a:ea typeface="Adobe Fangsong Std R"/>
              </a:rPr>
              <a:t>8. tanulmány  </a:t>
            </a:r>
            <a:r>
              <a:rPr b="1" lang="en-US" sz="4800">
                <a:solidFill>
                  <a:srgbClr val="ffffff"/>
                </a:solidFill>
                <a:latin typeface="Adobe Fangsong Std R"/>
                <a:ea typeface="Adobe Fangsong Std R"/>
              </a:rPr>
              <a:t>
</a:t>
            </a:r>
            <a:r>
              <a:rPr b="1" lang="en-US" sz="4800">
                <a:solidFill>
                  <a:srgbClr val="ffffff"/>
                </a:solidFill>
                <a:latin typeface="Adobe Fangsong Std R"/>
                <a:ea typeface="Adobe Fangsong Std R"/>
              </a:rPr>
              <a:t> HELYREÁLLÁS</a:t>
            </a:r>
            <a:r>
              <a:rPr b="1" lang="en-US" sz="4800">
                <a:solidFill>
                  <a:srgbClr val="ffffff"/>
                </a:solidFill>
                <a:latin typeface="Adobe Fangsong Std R"/>
                <a:ea typeface="Adobe Fangsong Std R"/>
              </a:rPr>
              <a:t>
</a:t>
            </a:r>
            <a:endParaRPr/>
          </a:p>
        </p:txBody>
      </p:sp>
      <p:sp>
        <p:nvSpPr>
          <p:cNvPr id="80" name="TextShape 2"/>
          <p:cNvSpPr txBox="1"/>
          <p:nvPr/>
        </p:nvSpPr>
        <p:spPr>
          <a:xfrm>
            <a:off x="5638680" y="5410080"/>
            <a:ext cx="3428640" cy="449280"/>
          </a:xfrm>
          <a:prstGeom prst="rect">
            <a:avLst/>
          </a:prstGeom>
        </p:spPr>
        <p:txBody>
          <a:bodyPr/>
          <a:p>
            <a:pPr algn="ctr">
              <a:lnSpc>
                <a:spcPct val="100000"/>
              </a:lnSpc>
            </a:pPr>
            <a:r>
              <a:rPr lang="en-US" sz="1100">
                <a:solidFill>
                  <a:srgbClr val="ffffff"/>
                </a:solidFill>
                <a:latin typeface="Calibri"/>
              </a:rPr>
              <a:t>General Conference</a:t>
            </a:r>
            <a:endParaRPr/>
          </a:p>
          <a:p>
            <a:pPr algn="ctr">
              <a:lnSpc>
                <a:spcPct val="100000"/>
              </a:lnSpc>
            </a:pPr>
            <a:r>
              <a:rPr lang="en-US" sz="1100">
                <a:solidFill>
                  <a:srgbClr val="ffffff"/>
                </a:solidFill>
                <a:latin typeface="Calibri"/>
              </a:rPr>
              <a:t>Women’s Ministries Department</a:t>
            </a:r>
            <a:endParaRPr/>
          </a:p>
          <a:p>
            <a:pPr algn="ctr">
              <a:lnSpc>
                <a:spcPct val="100000"/>
              </a:lnSpc>
            </a:pPr>
            <a:r>
              <a:rPr lang="en-US" sz="1100" u="sng">
                <a:solidFill>
                  <a:srgbClr val="ffffff"/>
                </a:solidFill>
                <a:latin typeface="Calibri"/>
                <a:hlinkClick r:id="rId2"/>
              </a:rPr>
              <a:t>www.adventistwomensministries.org</a:t>
            </a:r>
            <a:r>
              <a:rPr lang="en-US" sz="1100">
                <a:solidFill>
                  <a:srgbClr val="ffffff"/>
                </a:solidFill>
                <a:latin typeface="Calibri"/>
              </a:rPr>
              <a:t> </a:t>
            </a:r>
            <a:endParaRPr/>
          </a:p>
        </p:txBody>
      </p:sp>
      <p:pic>
        <p:nvPicPr>
          <p:cNvPr descr="" id="81" name="Picture 7"/>
          <p:cNvPicPr/>
          <p:nvPr/>
        </p:nvPicPr>
        <p:blipFill>
          <a:blip r:embed="rId3"/>
          <a:stretch>
            <a:fillRect/>
          </a:stretch>
        </p:blipFill>
        <p:spPr>
          <a:xfrm>
            <a:off x="8458200" y="6095880"/>
            <a:ext cx="559080" cy="427680"/>
          </a:xfrm>
          <a:prstGeom prst="rect">
            <a:avLst/>
          </a:prstGeom>
          <a:ln>
            <a:noFill/>
          </a:ln>
        </p:spPr>
      </p:pic>
      <p:sp>
        <p:nvSpPr>
          <p:cNvPr id="82" name="CustomShape 3"/>
          <p:cNvSpPr/>
          <p:nvPr/>
        </p:nvSpPr>
        <p:spPr>
          <a:xfrm>
            <a:off x="6523200" y="3352680"/>
            <a:ext cx="1705320" cy="395280"/>
          </a:xfrm>
          <a:prstGeom prst="rect">
            <a:avLst/>
          </a:prstGeom>
          <a:noFill/>
          <a:ln>
            <a:noFill/>
          </a:ln>
        </p:spPr>
        <p:txBody>
          <a:bodyPr bIns="45000" lIns="90000" rIns="90000" tIns="45000" wrap="none"/>
          <a:p>
            <a:pPr>
              <a:lnSpc>
                <a:spcPct val="100000"/>
              </a:lnSpc>
            </a:pPr>
            <a:r>
              <a:rPr b="1" lang="en-US" sz="2000">
                <a:solidFill>
                  <a:srgbClr val="ffffff"/>
                </a:solidFill>
                <a:latin typeface="Gabriola"/>
              </a:rPr>
              <a:t>Írta: Julian Melgosa</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2" name="Picture 2"/>
          <p:cNvPicPr/>
          <p:nvPr/>
        </p:nvPicPr>
        <p:blipFill>
          <a:blip r:embed="rId1"/>
          <a:stretch>
            <a:fillRect/>
          </a:stretch>
        </p:blipFill>
        <p:spPr>
          <a:xfrm>
            <a:off x="-75240" y="0"/>
            <a:ext cx="9296280" cy="6857640"/>
          </a:xfrm>
          <a:prstGeom prst="rect">
            <a:avLst/>
          </a:prstGeom>
          <a:ln>
            <a:noFill/>
          </a:ln>
        </p:spPr>
      </p:pic>
      <p:sp>
        <p:nvSpPr>
          <p:cNvPr id="103" name="TextShape 1"/>
          <p:cNvSpPr txBox="1"/>
          <p:nvPr/>
        </p:nvSpPr>
        <p:spPr>
          <a:xfrm>
            <a:off x="457200" y="2027160"/>
            <a:ext cx="8229240" cy="4525560"/>
          </a:xfrm>
          <a:prstGeom prst="rect">
            <a:avLst/>
          </a:prstGeom>
        </p:spPr>
        <p:txBody>
          <a:bodyPr/>
          <a:p>
            <a:pPr>
              <a:lnSpc>
                <a:spcPct val="100000"/>
              </a:lnSpc>
              <a:buFont typeface="Arial"/>
              <a:buChar char="•"/>
            </a:pPr>
            <a:r>
              <a:rPr b="1" lang="en-US" sz="3200">
                <a:solidFill>
                  <a:srgbClr val="ffffff"/>
                </a:solidFill>
                <a:latin typeface="Calibri"/>
              </a:rPr>
              <a:t>Gondolj olyan időszakra az életedben, amikor valami szörnyűségen kellett átmenned. Milyen remény éltetett akkor? </a:t>
            </a:r>
            <a:r>
              <a:rPr b="1" lang="en-US" sz="3200">
                <a:solidFill>
                  <a:srgbClr val="ff0000"/>
                </a:solidFill>
                <a:latin typeface="Calibri"/>
              </a:rPr>
              <a:t>Kaptál olyan tanácsot vagy vigaszt, ami nagyon hasznos volt? Kaptál-e olyan megjegyzéseket, amik egyáltalán nem segítettek, sőt, ártottak? </a:t>
            </a:r>
            <a:r>
              <a:rPr b="1" lang="en-US" sz="3200">
                <a:solidFill>
                  <a:srgbClr val="ffffff"/>
                </a:solidFill>
                <a:latin typeface="Calibri"/>
              </a:rPr>
              <a:t>Mit tanultál akkor, aminek segítségével azóta tudsz segíteni a hasonló helyzetben élőkön? </a:t>
            </a:r>
            <a:endParaRPr/>
          </a:p>
          <a:p>
            <a:pPr>
              <a:lnSpc>
                <a:spcPct val="100000"/>
              </a:lnSpc>
            </a:pP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4" name="Picture 2"/>
          <p:cNvPicPr/>
          <p:nvPr/>
        </p:nvPicPr>
        <p:blipFill>
          <a:blip r:embed="rId1"/>
          <a:stretch>
            <a:fillRect/>
          </a:stretch>
        </p:blipFill>
        <p:spPr>
          <a:xfrm>
            <a:off x="0" y="0"/>
            <a:ext cx="9219960" cy="6857640"/>
          </a:xfrm>
          <a:prstGeom prst="rect">
            <a:avLst/>
          </a:prstGeom>
          <a:ln>
            <a:noFill/>
          </a:ln>
        </p:spPr>
      </p:pic>
      <p:sp>
        <p:nvSpPr>
          <p:cNvPr id="105" name="TextShape 1"/>
          <p:cNvSpPr txBox="1"/>
          <p:nvPr/>
        </p:nvSpPr>
        <p:spPr>
          <a:xfrm>
            <a:off x="2286000" y="380880"/>
            <a:ext cx="6857640" cy="1142640"/>
          </a:xfrm>
          <a:prstGeom prst="rect">
            <a:avLst/>
          </a:prstGeom>
        </p:spPr>
        <p:txBody>
          <a:bodyPr anchor="ctr"/>
          <a:p>
            <a:pPr algn="ctr">
              <a:lnSpc>
                <a:spcPct val="100000"/>
              </a:lnSpc>
            </a:pPr>
            <a:r>
              <a:rPr b="1" lang="en-US" sz="4400">
                <a:solidFill>
                  <a:srgbClr val="000000"/>
                </a:solidFill>
                <a:latin typeface="Book Antiqua"/>
              </a:rPr>
              <a:t>
</a:t>
            </a:r>
            <a:r>
              <a:rPr b="1" lang="en-US" sz="4400">
                <a:solidFill>
                  <a:srgbClr val="000000"/>
                </a:solidFill>
                <a:latin typeface="Book Antiqua"/>
              </a:rPr>
              <a:t>József a fogságban</a:t>
            </a:r>
            <a:r>
              <a:rPr lang="en-US" sz="4400">
                <a:solidFill>
                  <a:srgbClr val="000000"/>
                </a:solidFill>
                <a:latin typeface="Book Antiqua"/>
              </a:rPr>
              <a:t>
</a:t>
            </a:r>
            <a:endParaRPr/>
          </a:p>
        </p:txBody>
      </p:sp>
      <p:sp>
        <p:nvSpPr>
          <p:cNvPr id="106" name="TextShape 2"/>
          <p:cNvSpPr txBox="1"/>
          <p:nvPr/>
        </p:nvSpPr>
        <p:spPr>
          <a:xfrm>
            <a:off x="2819520" y="2286000"/>
            <a:ext cx="6019560" cy="3580920"/>
          </a:xfrm>
          <a:prstGeom prst="rect">
            <a:avLst/>
          </a:prstGeom>
        </p:spPr>
        <p:txBody>
          <a:bodyPr/>
          <a:p>
            <a:pPr>
              <a:lnSpc>
                <a:spcPct val="100000"/>
              </a:lnSpc>
              <a:buFont typeface="Arial"/>
              <a:buChar char="•"/>
            </a:pPr>
            <a:r>
              <a:rPr b="1" lang="en-US" sz="3200">
                <a:solidFill>
                  <a:srgbClr val="ff0000"/>
                </a:solidFill>
                <a:latin typeface="Calibri"/>
              </a:rPr>
              <a:t>Olvasd el 1Móz 37:19-28 és 1Móz 39:12-20 verseit, </a:t>
            </a:r>
            <a:r>
              <a:rPr b="1" lang="en-US" sz="3200">
                <a:solidFill>
                  <a:srgbClr val="ffffff"/>
                </a:solidFill>
                <a:latin typeface="Calibri"/>
              </a:rPr>
              <a:t>és próbáld beleképzelni magad József helyébe! Gondold át, mennyire elkeseredhetett! Mennyi harag és keserűség gyűlhetett össze a szívében, teljesen érthető módon!</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7" name="Picture 2"/>
          <p:cNvPicPr/>
          <p:nvPr/>
        </p:nvPicPr>
        <p:blipFill>
          <a:blip r:embed="rId1"/>
          <a:stretch>
            <a:fillRect/>
          </a:stretch>
        </p:blipFill>
        <p:spPr>
          <a:xfrm>
            <a:off x="0" y="0"/>
            <a:ext cx="9143640" cy="6857640"/>
          </a:xfrm>
          <a:prstGeom prst="rect">
            <a:avLst/>
          </a:prstGeom>
          <a:ln>
            <a:noFill/>
          </a:ln>
        </p:spPr>
      </p:pic>
      <p:sp>
        <p:nvSpPr>
          <p:cNvPr id="108" name="TextShape 1"/>
          <p:cNvSpPr txBox="1"/>
          <p:nvPr/>
        </p:nvSpPr>
        <p:spPr>
          <a:xfrm>
            <a:off x="1905120" y="152280"/>
            <a:ext cx="7162560" cy="1142640"/>
          </a:xfrm>
          <a:prstGeom prst="rect">
            <a:avLst/>
          </a:prstGeom>
        </p:spPr>
        <p:txBody>
          <a:bodyPr anchor="ctr"/>
          <a:p>
            <a:pPr algn="ctr">
              <a:lnSpc>
                <a:spcPct val="100000"/>
              </a:lnSpc>
            </a:pPr>
            <a:r>
              <a:rPr b="1" lang="en-US" sz="3200">
                <a:solidFill>
                  <a:srgbClr val="000000"/>
                </a:solidFill>
                <a:latin typeface="Book Antiqua"/>
              </a:rPr>
              <a:t>A következő igehelyek mit árulnak el nekünk arról, hogyan fordulhatnak jóra a rossz élethelyzetek is? </a:t>
            </a:r>
            <a:endParaRPr/>
          </a:p>
        </p:txBody>
      </p:sp>
      <p:sp>
        <p:nvSpPr>
          <p:cNvPr id="109" name="TextShape 2"/>
          <p:cNvSpPr txBox="1"/>
          <p:nvPr/>
        </p:nvSpPr>
        <p:spPr>
          <a:xfrm>
            <a:off x="3124080" y="2286000"/>
            <a:ext cx="5562360" cy="2437920"/>
          </a:xfrm>
          <a:prstGeom prst="rect">
            <a:avLst/>
          </a:prstGeom>
        </p:spPr>
        <p:txBody>
          <a:bodyPr/>
          <a:p>
            <a:pPr>
              <a:lnSpc>
                <a:spcPct val="100000"/>
              </a:lnSpc>
              <a:buFont typeface="Arial"/>
              <a:buChar char="•"/>
            </a:pPr>
            <a:r>
              <a:rPr b="1" i="1" lang="en-US" sz="3600">
                <a:solidFill>
                  <a:srgbClr val="ffffff"/>
                </a:solidFill>
                <a:latin typeface="Calibri"/>
              </a:rPr>
              <a:t>Róm 5:3–5</a:t>
            </a:r>
            <a:endParaRPr/>
          </a:p>
          <a:p>
            <a:pPr>
              <a:lnSpc>
                <a:spcPct val="100000"/>
              </a:lnSpc>
              <a:buFont typeface="Arial"/>
              <a:buChar char="•"/>
            </a:pPr>
            <a:r>
              <a:rPr b="1" i="1" lang="en-US" sz="3600">
                <a:solidFill>
                  <a:srgbClr val="ffffff"/>
                </a:solidFill>
                <a:latin typeface="Calibri"/>
              </a:rPr>
              <a:t>2Kor 1:3-4</a:t>
            </a:r>
            <a:endParaRPr/>
          </a:p>
          <a:p>
            <a:pPr>
              <a:lnSpc>
                <a:spcPct val="100000"/>
              </a:lnSpc>
              <a:buFont typeface="Arial"/>
              <a:buChar char="•"/>
            </a:pPr>
            <a:r>
              <a:rPr b="1" i="1" lang="en-US" sz="3600">
                <a:solidFill>
                  <a:srgbClr val="ffffff"/>
                </a:solidFill>
                <a:latin typeface="Calibri"/>
              </a:rPr>
              <a:t>2Kor 1:8-9</a:t>
            </a:r>
            <a:r>
              <a:rPr b="1" lang="en-US" sz="3600">
                <a:solidFill>
                  <a:srgbClr val="ffffff"/>
                </a:solidFill>
                <a:latin typeface="Calibri"/>
              </a:rPr>
              <a:t> </a:t>
            </a:r>
            <a:endParaRPr/>
          </a:p>
          <a:p>
            <a:pPr>
              <a:lnSpc>
                <a:spcPct val="100000"/>
              </a:lnSpc>
              <a:buFont typeface="Arial"/>
              <a:buChar char="•"/>
            </a:pPr>
            <a:r>
              <a:rPr b="1" i="1" lang="en-US" sz="3600">
                <a:solidFill>
                  <a:srgbClr val="ffffff"/>
                </a:solidFill>
                <a:latin typeface="Calibri"/>
              </a:rPr>
              <a:t>2Tim 1:11-12 </a:t>
            </a:r>
            <a:endParaRPr/>
          </a:p>
          <a:p>
            <a:pPr>
              <a:lnSpc>
                <a:spcPct val="100000"/>
              </a:lnSpc>
            </a:pP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0" name="Picture 2"/>
          <p:cNvPicPr/>
          <p:nvPr/>
        </p:nvPicPr>
        <p:blipFill>
          <a:blip r:embed="rId1"/>
          <a:stretch>
            <a:fillRect/>
          </a:stretch>
        </p:blipFill>
        <p:spPr>
          <a:xfrm>
            <a:off x="-75240" y="0"/>
            <a:ext cx="9296280" cy="6857640"/>
          </a:xfrm>
          <a:prstGeom prst="rect">
            <a:avLst/>
          </a:prstGeom>
          <a:ln>
            <a:noFill/>
          </a:ln>
        </p:spPr>
      </p:pic>
      <p:sp>
        <p:nvSpPr>
          <p:cNvPr id="111" name="TextShape 1"/>
          <p:cNvSpPr txBox="1"/>
          <p:nvPr/>
        </p:nvSpPr>
        <p:spPr>
          <a:xfrm>
            <a:off x="457200" y="2209680"/>
            <a:ext cx="8229240" cy="3200040"/>
          </a:xfrm>
          <a:prstGeom prst="rect">
            <a:avLst/>
          </a:prstGeom>
        </p:spPr>
        <p:txBody>
          <a:bodyPr/>
          <a:p>
            <a:pPr>
              <a:lnSpc>
                <a:spcPct val="100000"/>
              </a:lnSpc>
              <a:buFont typeface="Arial"/>
              <a:buChar char="•"/>
            </a:pPr>
            <a:r>
              <a:rPr b="1" lang="en-US" sz="3200">
                <a:solidFill>
                  <a:srgbClr val="ffffff"/>
                </a:solidFill>
                <a:latin typeface="Calibri"/>
              </a:rPr>
              <a:t>Volt valaha olyan szörnyű tapasztalatod, amiből végül valami jó, valami áldás származott? </a:t>
            </a:r>
            <a:r>
              <a:rPr b="1" lang="en-US" sz="3200">
                <a:solidFill>
                  <a:srgbClr val="ff0000"/>
                </a:solidFill>
                <a:latin typeface="Calibri"/>
              </a:rPr>
              <a:t>Hogyan tanítja ez meg neked, hogy bízz az Úrban mindenféle nehézségben, </a:t>
            </a:r>
            <a:r>
              <a:rPr b="1" lang="en-US" sz="3200">
                <a:solidFill>
                  <a:srgbClr val="ffffff"/>
                </a:solidFill>
                <a:latin typeface="Calibri"/>
              </a:rPr>
              <a:t>még ha úgy tűnik is, hogy semmi jó nem származik belőle? </a:t>
            </a:r>
            <a:endParaRPr/>
          </a:p>
          <a:p>
            <a:pPr>
              <a:lnSpc>
                <a:spcPct val="100000"/>
              </a:lnSpc>
            </a:pP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2" name="Picture 2"/>
          <p:cNvPicPr/>
          <p:nvPr/>
        </p:nvPicPr>
        <p:blipFill>
          <a:blip r:embed="rId1"/>
          <a:stretch>
            <a:fillRect/>
          </a:stretch>
        </p:blipFill>
        <p:spPr>
          <a:xfrm>
            <a:off x="0" y="0"/>
            <a:ext cx="9143640" cy="6857640"/>
          </a:xfrm>
          <a:prstGeom prst="rect">
            <a:avLst/>
          </a:prstGeom>
          <a:ln>
            <a:noFill/>
          </a:ln>
        </p:spPr>
      </p:pic>
      <p:sp>
        <p:nvSpPr>
          <p:cNvPr id="113" name="TextShape 1"/>
          <p:cNvSpPr txBox="1"/>
          <p:nvPr/>
        </p:nvSpPr>
        <p:spPr>
          <a:xfrm>
            <a:off x="3124080" y="762120"/>
            <a:ext cx="5638320" cy="1142640"/>
          </a:xfrm>
          <a:prstGeom prst="rect">
            <a:avLst/>
          </a:prstGeom>
        </p:spPr>
        <p:txBody>
          <a:bodyPr anchor="ctr"/>
          <a:p>
            <a:pPr algn="ctr">
              <a:lnSpc>
                <a:spcPct val="100000"/>
              </a:lnSpc>
            </a:pPr>
            <a:r>
              <a:rPr b="1" lang="en-US" sz="4400">
                <a:solidFill>
                  <a:srgbClr val="000000"/>
                </a:solidFill>
                <a:latin typeface="Book Antiqua"/>
              </a:rPr>
              <a:t>Naomi</a:t>
            </a:r>
            <a:r>
              <a:rPr lang="en-US" sz="4400">
                <a:solidFill>
                  <a:srgbClr val="000000"/>
                </a:solidFill>
                <a:latin typeface="Book Antiqua"/>
              </a:rPr>
              <a:t> </a:t>
            </a:r>
            <a:r>
              <a:rPr lang="en-US" sz="4400">
                <a:solidFill>
                  <a:srgbClr val="000000"/>
                </a:solidFill>
                <a:latin typeface="Book Antiqua"/>
              </a:rPr>
              <a:t>	</a:t>
            </a:r>
            <a:r>
              <a:rPr lang="en-US" sz="4400">
                <a:solidFill>
                  <a:srgbClr val="000000"/>
                </a:solidFill>
                <a:latin typeface="Book Antiqua"/>
              </a:rPr>
              <a:t>	</a:t>
            </a:r>
            <a:endParaRPr/>
          </a:p>
        </p:txBody>
      </p:sp>
      <p:sp>
        <p:nvSpPr>
          <p:cNvPr id="114" name="TextShape 2"/>
          <p:cNvSpPr txBox="1"/>
          <p:nvPr/>
        </p:nvSpPr>
        <p:spPr>
          <a:xfrm>
            <a:off x="2743200" y="2362320"/>
            <a:ext cx="6171840" cy="2590560"/>
          </a:xfrm>
          <a:prstGeom prst="rect">
            <a:avLst/>
          </a:prstGeom>
        </p:spPr>
        <p:txBody>
          <a:bodyPr/>
          <a:p>
            <a:pPr>
              <a:lnSpc>
                <a:spcPct val="100000"/>
              </a:lnSpc>
              <a:buFont typeface="Arial"/>
              <a:buChar char="•"/>
            </a:pPr>
            <a:r>
              <a:rPr b="1" lang="en-US" sz="3200">
                <a:solidFill>
                  <a:srgbClr val="ffffff"/>
                </a:solidFill>
                <a:latin typeface="Calibri"/>
              </a:rPr>
              <a:t>Milyen szerencsétlenségeket kellett átélnie Naominak? Ruth 1</a:t>
            </a:r>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5" name="Picture 2"/>
          <p:cNvPicPr/>
          <p:nvPr/>
        </p:nvPicPr>
        <p:blipFill>
          <a:blip r:embed="rId1"/>
          <a:stretch>
            <a:fillRect/>
          </a:stretch>
        </p:blipFill>
        <p:spPr>
          <a:xfrm>
            <a:off x="-75240" y="0"/>
            <a:ext cx="9296280" cy="6857640"/>
          </a:xfrm>
          <a:prstGeom prst="rect">
            <a:avLst/>
          </a:prstGeom>
          <a:ln>
            <a:noFill/>
          </a:ln>
        </p:spPr>
      </p:pic>
      <p:sp>
        <p:nvSpPr>
          <p:cNvPr id="116" name="TextShape 1"/>
          <p:cNvSpPr txBox="1"/>
          <p:nvPr/>
        </p:nvSpPr>
        <p:spPr>
          <a:xfrm>
            <a:off x="457200" y="2027160"/>
            <a:ext cx="8229240" cy="4525560"/>
          </a:xfrm>
          <a:prstGeom prst="rect">
            <a:avLst/>
          </a:prstGeom>
        </p:spPr>
        <p:txBody>
          <a:bodyPr/>
          <a:p>
            <a:pPr>
              <a:lnSpc>
                <a:spcPct val="100000"/>
              </a:lnSpc>
              <a:buFont typeface="Arial"/>
              <a:buChar char="•"/>
            </a:pPr>
            <a:r>
              <a:rPr b="1" lang="en-US" sz="3200">
                <a:solidFill>
                  <a:srgbClr val="ffffff"/>
                </a:solidFill>
                <a:latin typeface="Calibri"/>
              </a:rPr>
              <a:t>Nehéz elképzelni ennél tragikusabb fordulatot Naomi életében: senki sem maradt életben közvetlen családjából, a legközelebbi rokonok pedig a távoli Betlehemben élnek. </a:t>
            </a:r>
            <a:r>
              <a:rPr b="1" lang="en-US" sz="3200">
                <a:solidFill>
                  <a:srgbClr val="ff0000"/>
                </a:solidFill>
                <a:latin typeface="Calibri"/>
              </a:rPr>
              <a:t>Mi volt a fordulópont Naomi életében? Hogyan hozott ki jót Isten a Naomi által elszenvedett próbákból? Ruth 1:16-18; 4:13-17</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7" name="Picture 2"/>
          <p:cNvPicPr/>
          <p:nvPr/>
        </p:nvPicPr>
        <p:blipFill>
          <a:blip r:embed="rId1"/>
          <a:stretch>
            <a:fillRect/>
          </a:stretch>
        </p:blipFill>
        <p:spPr>
          <a:xfrm>
            <a:off x="-75240" y="0"/>
            <a:ext cx="9296280" cy="6857640"/>
          </a:xfrm>
          <a:prstGeom prst="rect">
            <a:avLst/>
          </a:prstGeom>
          <a:ln>
            <a:noFill/>
          </a:ln>
        </p:spPr>
      </p:pic>
      <p:sp>
        <p:nvSpPr>
          <p:cNvPr id="118" name="TextShape 1"/>
          <p:cNvSpPr txBox="1"/>
          <p:nvPr/>
        </p:nvSpPr>
        <p:spPr>
          <a:xfrm>
            <a:off x="380880" y="2362320"/>
            <a:ext cx="8229240" cy="2620440"/>
          </a:xfrm>
          <a:prstGeom prst="rect">
            <a:avLst/>
          </a:prstGeom>
        </p:spPr>
        <p:txBody>
          <a:bodyPr/>
          <a:p>
            <a:pPr algn="ctr">
              <a:lnSpc>
                <a:spcPct val="100000"/>
              </a:lnSpc>
              <a:buFont typeface="Arial"/>
              <a:buChar char="•"/>
            </a:pPr>
            <a:r>
              <a:rPr lang="en-US" sz="4400">
                <a:solidFill>
                  <a:srgbClr val="ffffff"/>
                </a:solidFill>
                <a:latin typeface="Calibri"/>
              </a:rPr>
              <a:t>A legtűrhetetlenebb pillanatban Naomi egyik menye, Ruth nyújtott érzelmi támogatást anyósának, mint Isten elrendelt eszköze. </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9" name="Picture 2"/>
          <p:cNvPicPr/>
          <p:nvPr/>
        </p:nvPicPr>
        <p:blipFill>
          <a:blip r:embed="rId1"/>
          <a:stretch>
            <a:fillRect/>
          </a:stretch>
        </p:blipFill>
        <p:spPr>
          <a:xfrm>
            <a:off x="-75240" y="0"/>
            <a:ext cx="9296280" cy="6857640"/>
          </a:xfrm>
          <a:prstGeom prst="rect">
            <a:avLst/>
          </a:prstGeom>
          <a:ln>
            <a:noFill/>
          </a:ln>
        </p:spPr>
      </p:pic>
      <p:sp>
        <p:nvSpPr>
          <p:cNvPr id="120" name="TextShape 1"/>
          <p:cNvSpPr txBox="1"/>
          <p:nvPr/>
        </p:nvSpPr>
        <p:spPr>
          <a:xfrm>
            <a:off x="304920" y="2514600"/>
            <a:ext cx="8457840" cy="2590560"/>
          </a:xfrm>
          <a:prstGeom prst="rect">
            <a:avLst/>
          </a:prstGeom>
        </p:spPr>
        <p:txBody>
          <a:bodyPr/>
          <a:p>
            <a:pPr>
              <a:lnSpc>
                <a:spcPct val="100000"/>
              </a:lnSpc>
              <a:buFont typeface="Arial"/>
              <a:buChar char="•"/>
            </a:pPr>
            <a:r>
              <a:rPr b="1" lang="en-US" sz="3600">
                <a:solidFill>
                  <a:srgbClr val="ffffff"/>
                </a:solidFill>
                <a:latin typeface="Calibri"/>
              </a:rPr>
              <a:t>Naomi egy kimondhatatlanul sok szenvedéssel teli időszakot hagyott maga mögött, és élve megérhette Ruth és Boáz házasságkötését, valamint unokájának, Obednek a születését, akinek fiától, Jesszétől származott Dávid király.</a:t>
            </a:r>
            <a:endParaRPr/>
          </a:p>
        </p:txBody>
      </p:sp>
    </p:spTree>
  </p:cSld>
  <p:timing>
    <p:tnLst>
      <p:par>
        <p:cTn dur="indefinite" id="5" nodeType="tmRoot" restart="never">
          <p:childTnLst>
            <p:seq>
              <p:cTn id="6"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1" name="Picture 2"/>
          <p:cNvPicPr/>
          <p:nvPr/>
        </p:nvPicPr>
        <p:blipFill>
          <a:blip r:embed="rId1"/>
          <a:stretch>
            <a:fillRect/>
          </a:stretch>
        </p:blipFill>
        <p:spPr>
          <a:xfrm>
            <a:off x="-75240" y="0"/>
            <a:ext cx="9296280" cy="6857640"/>
          </a:xfrm>
          <a:prstGeom prst="rect">
            <a:avLst/>
          </a:prstGeom>
          <a:ln>
            <a:noFill/>
          </a:ln>
        </p:spPr>
      </p:pic>
      <p:sp>
        <p:nvSpPr>
          <p:cNvPr id="122" name="TextShape 1"/>
          <p:cNvSpPr txBox="1"/>
          <p:nvPr/>
        </p:nvSpPr>
        <p:spPr>
          <a:xfrm>
            <a:off x="457200" y="762120"/>
            <a:ext cx="8229240" cy="1142640"/>
          </a:xfrm>
          <a:prstGeom prst="rect">
            <a:avLst/>
          </a:prstGeom>
        </p:spPr>
        <p:txBody>
          <a:bodyPr anchor="ctr"/>
          <a:p>
            <a:pPr algn="ctr">
              <a:lnSpc>
                <a:spcPct val="100000"/>
              </a:lnSpc>
            </a:pPr>
            <a:r>
              <a:rPr b="1" lang="en-US" sz="4400">
                <a:solidFill>
                  <a:srgbClr val="000000"/>
                </a:solidFill>
                <a:latin typeface="Book Antiqua"/>
              </a:rPr>
              <a:t>Eszter feszült napjai</a:t>
            </a:r>
            <a:endParaRPr/>
          </a:p>
        </p:txBody>
      </p:sp>
      <p:sp>
        <p:nvSpPr>
          <p:cNvPr id="123" name="TextShape 2"/>
          <p:cNvSpPr txBox="1"/>
          <p:nvPr/>
        </p:nvSpPr>
        <p:spPr>
          <a:xfrm>
            <a:off x="609480" y="2209680"/>
            <a:ext cx="8229240" cy="3306240"/>
          </a:xfrm>
          <a:prstGeom prst="rect">
            <a:avLst/>
          </a:prstGeom>
        </p:spPr>
        <p:txBody>
          <a:bodyPr/>
          <a:p>
            <a:pPr>
              <a:lnSpc>
                <a:spcPct val="100000"/>
              </a:lnSpc>
              <a:buFont typeface="Arial"/>
              <a:buChar char="•"/>
            </a:pPr>
            <a:r>
              <a:rPr b="1" lang="en-US" sz="3200">
                <a:solidFill>
                  <a:srgbClr val="ffffff"/>
                </a:solidFill>
                <a:latin typeface="Calibri"/>
              </a:rPr>
              <a:t>Eszter egészen kicsi kora óta árva volt. Bár unokabátyja, Márdokeus örökbe fogadta őt, a szülők nélküli gyerekkor stigmája biztosan erősen hatott rá. </a:t>
            </a:r>
            <a:r>
              <a:rPr b="1" lang="en-US" sz="3200">
                <a:solidFill>
                  <a:srgbClr val="ff0000"/>
                </a:solidFill>
                <a:latin typeface="Calibri"/>
              </a:rPr>
              <a:t>Mindennek ellenére Eszter kiegyensúlyozott, határozott és értelmes fiatal nővé érett. </a:t>
            </a:r>
            <a:endParaRPr/>
          </a:p>
          <a:p>
            <a:pPr>
              <a:lnSpc>
                <a:spcPct val="100000"/>
              </a:lnSpc>
            </a:pP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4" name="Picture 2"/>
          <p:cNvPicPr/>
          <p:nvPr/>
        </p:nvPicPr>
        <p:blipFill>
          <a:blip r:embed="rId1"/>
          <a:stretch>
            <a:fillRect/>
          </a:stretch>
        </p:blipFill>
        <p:spPr>
          <a:xfrm>
            <a:off x="-75240" y="0"/>
            <a:ext cx="9296280" cy="6857640"/>
          </a:xfrm>
          <a:prstGeom prst="rect">
            <a:avLst/>
          </a:prstGeom>
          <a:ln>
            <a:noFill/>
          </a:ln>
        </p:spPr>
      </p:pic>
      <p:sp>
        <p:nvSpPr>
          <p:cNvPr id="125" name="TextShape 1"/>
          <p:cNvSpPr txBox="1"/>
          <p:nvPr/>
        </p:nvSpPr>
        <p:spPr>
          <a:xfrm>
            <a:off x="457200" y="2027160"/>
            <a:ext cx="8229240" cy="4525560"/>
          </a:xfrm>
          <a:prstGeom prst="rect">
            <a:avLst/>
          </a:prstGeom>
        </p:spPr>
        <p:txBody>
          <a:bodyPr/>
          <a:p>
            <a:pPr>
              <a:lnSpc>
                <a:spcPct val="100000"/>
              </a:lnSpc>
              <a:buFont typeface="Arial"/>
              <a:buChar char="•"/>
            </a:pPr>
            <a:r>
              <a:rPr b="1" lang="en-US" sz="3200">
                <a:solidFill>
                  <a:srgbClr val="ffffff"/>
                </a:solidFill>
                <a:latin typeface="Calibri"/>
              </a:rPr>
              <a:t>Eszterhez hasonlóan mi is beleszületünk olyan szituációkba, amit nem mi akartunk. Milyen a hátterünk? Milyen dolgokat bíztak rád, amit nem kértél? </a:t>
            </a:r>
            <a:r>
              <a:rPr b="1" lang="en-US" sz="3200">
                <a:solidFill>
                  <a:srgbClr val="ff0000"/>
                </a:solidFill>
                <a:latin typeface="Calibri"/>
              </a:rPr>
              <a:t>Hogyan tanulhatjuk meg, hogy értékeljük a jó dolgokat, amiket kaptunk, a rosszakat pedig legyőzzük?   </a:t>
            </a:r>
            <a:endParaRPr/>
          </a:p>
          <a:p>
            <a:pPr>
              <a:lnSpc>
                <a:spcPct val="100000"/>
              </a:lnSpc>
            </a:pP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3" name="Picture 2"/>
          <p:cNvPicPr/>
          <p:nvPr/>
        </p:nvPicPr>
        <p:blipFill>
          <a:blip r:embed="rId1"/>
          <a:stretch>
            <a:fillRect/>
          </a:stretch>
        </p:blipFill>
        <p:spPr>
          <a:xfrm>
            <a:off x="0" y="0"/>
            <a:ext cx="9143640" cy="6857640"/>
          </a:xfrm>
          <a:prstGeom prst="rect">
            <a:avLst/>
          </a:prstGeom>
          <a:ln>
            <a:noFill/>
          </a:ln>
        </p:spPr>
      </p:pic>
      <p:sp>
        <p:nvSpPr>
          <p:cNvPr id="84" name="TextShape 1"/>
          <p:cNvSpPr txBox="1"/>
          <p:nvPr/>
        </p:nvSpPr>
        <p:spPr>
          <a:xfrm>
            <a:off x="2133720" y="609480"/>
            <a:ext cx="6400440" cy="1142640"/>
          </a:xfrm>
          <a:prstGeom prst="rect">
            <a:avLst/>
          </a:prstGeom>
        </p:spPr>
        <p:txBody>
          <a:bodyPr anchor="ctr"/>
          <a:p>
            <a:pPr algn="ctr">
              <a:lnSpc>
                <a:spcPct val="100000"/>
              </a:lnSpc>
            </a:pPr>
            <a:r>
              <a:rPr b="1" lang="en-US" sz="4400">
                <a:solidFill>
                  <a:srgbClr val="000000"/>
                </a:solidFill>
                <a:latin typeface="Book Antiqua"/>
              </a:rPr>
              <a:t>Alapige:</a:t>
            </a:r>
            <a:endParaRPr/>
          </a:p>
        </p:txBody>
      </p:sp>
      <p:sp>
        <p:nvSpPr>
          <p:cNvPr id="85" name="TextShape 2"/>
          <p:cNvSpPr txBox="1"/>
          <p:nvPr/>
        </p:nvSpPr>
        <p:spPr>
          <a:xfrm>
            <a:off x="2590920" y="1905120"/>
            <a:ext cx="6095520" cy="4525560"/>
          </a:xfrm>
          <a:prstGeom prst="rect">
            <a:avLst/>
          </a:prstGeom>
        </p:spPr>
        <p:txBody>
          <a:bodyPr/>
          <a:p>
            <a:pPr algn="ctr">
              <a:lnSpc>
                <a:spcPct val="100000"/>
              </a:lnSpc>
              <a:buFont typeface="Arial"/>
              <a:buChar char="•"/>
            </a:pPr>
            <a:r>
              <a:rPr b="1" i="1" lang="en-US" sz="3200">
                <a:solidFill>
                  <a:srgbClr val="ffffff"/>
                </a:solidFill>
                <a:latin typeface="Calibri"/>
              </a:rPr>
              <a:t>„</a:t>
            </a:r>
            <a:r>
              <a:rPr b="1" i="1" lang="en-US" sz="3200">
                <a:solidFill>
                  <a:srgbClr val="ffffff"/>
                </a:solidFill>
                <a:latin typeface="Calibri"/>
              </a:rPr>
              <a:t>Isten a mi oltalmunk és erősségünk, mindig biztos segítség a nyomorúságban.</a:t>
            </a:r>
            <a:endParaRPr/>
          </a:p>
          <a:p>
            <a:pPr algn="ctr">
              <a:lnSpc>
                <a:spcPct val="100000"/>
              </a:lnSpc>
            </a:pPr>
            <a:r>
              <a:rPr b="1" i="1" lang="en-US" sz="3200">
                <a:solidFill>
                  <a:srgbClr val="ffffff"/>
                </a:solidFill>
                <a:latin typeface="Calibri"/>
              </a:rPr>
              <a:t>    </a:t>
            </a:r>
            <a:r>
              <a:rPr b="1" i="1" lang="en-US" sz="3200">
                <a:solidFill>
                  <a:srgbClr val="ffffff"/>
                </a:solidFill>
                <a:latin typeface="Calibri"/>
              </a:rPr>
              <a:t>Azért nem félünk, ha megindul is                      a föld, és hegyek omlanak a tenger mélyébe” </a:t>
            </a:r>
            <a:r>
              <a:rPr b="1" lang="en-US" sz="3200">
                <a:solidFill>
                  <a:srgbClr val="ffffff"/>
                </a:solidFill>
                <a:latin typeface="Calibri"/>
              </a:rPr>
              <a:t>(Zsolt 46:1-3).</a:t>
            </a:r>
            <a:endParaRPr/>
          </a:p>
          <a:p>
            <a:pPr>
              <a:lnSpc>
                <a:spcPct val="100000"/>
              </a:lnSpc>
            </a:pPr>
            <a:endParaRPr/>
          </a:p>
        </p:txBody>
      </p:sp>
    </p:spTree>
  </p:cSld>
  <p:timing>
    <p:tnLst>
      <p:par>
        <p:cTn dur="indefinite" id="1" nodeType="tmRoot" restart="never">
          <p:childTnLst>
            <p:seq>
              <p:cTn id="2"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6" name="Picture 2"/>
          <p:cNvPicPr/>
          <p:nvPr/>
        </p:nvPicPr>
        <p:blipFill>
          <a:blip r:embed="rId1"/>
          <a:stretch>
            <a:fillRect/>
          </a:stretch>
        </p:blipFill>
        <p:spPr>
          <a:xfrm>
            <a:off x="-75240" y="0"/>
            <a:ext cx="9296280" cy="6857640"/>
          </a:xfrm>
          <a:prstGeom prst="rect">
            <a:avLst/>
          </a:prstGeom>
          <a:ln>
            <a:noFill/>
          </a:ln>
        </p:spPr>
      </p:pic>
      <p:sp>
        <p:nvSpPr>
          <p:cNvPr id="127" name="TextShape 1"/>
          <p:cNvSpPr txBox="1"/>
          <p:nvPr/>
        </p:nvSpPr>
        <p:spPr>
          <a:xfrm>
            <a:off x="457200" y="762120"/>
            <a:ext cx="8229240" cy="1142640"/>
          </a:xfrm>
          <a:prstGeom prst="rect">
            <a:avLst/>
          </a:prstGeom>
        </p:spPr>
        <p:txBody>
          <a:bodyPr anchor="ctr"/>
          <a:p>
            <a:pPr algn="ctr">
              <a:lnSpc>
                <a:spcPct val="100000"/>
              </a:lnSpc>
            </a:pPr>
            <a:r>
              <a:rPr b="1" lang="en-US" sz="4400">
                <a:solidFill>
                  <a:srgbClr val="000000"/>
                </a:solidFill>
                <a:latin typeface="Book Antiqua"/>
              </a:rPr>
              <a:t>
</a:t>
            </a:r>
            <a:r>
              <a:rPr b="1" lang="en-US" sz="4400">
                <a:solidFill>
                  <a:srgbClr val="000000"/>
                </a:solidFill>
                <a:latin typeface="Book Antiqua"/>
              </a:rPr>
              <a:t>Az elégedettség titka</a:t>
            </a:r>
            <a:r>
              <a:rPr lang="en-US" sz="4400">
                <a:solidFill>
                  <a:srgbClr val="000000"/>
                </a:solidFill>
                <a:latin typeface="Book Antiqua"/>
              </a:rPr>
              <a:t>
</a:t>
            </a:r>
            <a:endParaRPr/>
          </a:p>
        </p:txBody>
      </p:sp>
      <p:sp>
        <p:nvSpPr>
          <p:cNvPr id="128" name="TextShape 2"/>
          <p:cNvSpPr txBox="1"/>
          <p:nvPr/>
        </p:nvSpPr>
        <p:spPr>
          <a:xfrm>
            <a:off x="457200" y="2286000"/>
            <a:ext cx="8229240" cy="3306240"/>
          </a:xfrm>
          <a:prstGeom prst="rect">
            <a:avLst/>
          </a:prstGeom>
        </p:spPr>
        <p:txBody>
          <a:bodyPr/>
          <a:p>
            <a:pPr>
              <a:lnSpc>
                <a:spcPct val="100000"/>
              </a:lnSpc>
              <a:buFont typeface="Arial"/>
              <a:buChar char="•"/>
            </a:pPr>
            <a:r>
              <a:rPr b="1" lang="en-US" sz="3200">
                <a:solidFill>
                  <a:srgbClr val="ff0000"/>
                </a:solidFill>
                <a:latin typeface="Calibri"/>
              </a:rPr>
              <a:t>Az elégedettség a boldogság és a lelki jólét feltétlenül szükséges eleme. </a:t>
            </a:r>
            <a:r>
              <a:rPr b="1" lang="en-US" sz="3200">
                <a:solidFill>
                  <a:srgbClr val="ffffff"/>
                </a:solidFill>
                <a:latin typeface="Calibri"/>
              </a:rPr>
              <a:t>Az elégedettség azok sajátja, akik a dolgok pozitív kimenetelében bíznak, a múltra elfogadással tekintenek, a jövőre pedig reménységgel. </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9" name="Picture 2"/>
          <p:cNvPicPr/>
          <p:nvPr/>
        </p:nvPicPr>
        <p:blipFill>
          <a:blip r:embed="rId1"/>
          <a:stretch>
            <a:fillRect/>
          </a:stretch>
        </p:blipFill>
        <p:spPr>
          <a:xfrm>
            <a:off x="0" y="0"/>
            <a:ext cx="9218880" cy="6857640"/>
          </a:xfrm>
          <a:prstGeom prst="rect">
            <a:avLst/>
          </a:prstGeom>
          <a:ln>
            <a:noFill/>
          </a:ln>
        </p:spPr>
      </p:pic>
      <p:sp>
        <p:nvSpPr>
          <p:cNvPr id="130" name="TextShape 1"/>
          <p:cNvSpPr txBox="1"/>
          <p:nvPr/>
        </p:nvSpPr>
        <p:spPr>
          <a:xfrm>
            <a:off x="457200" y="2027160"/>
            <a:ext cx="8229240" cy="4525560"/>
          </a:xfrm>
          <a:prstGeom prst="rect">
            <a:avLst/>
          </a:prstGeom>
        </p:spPr>
        <p:txBody>
          <a:bodyPr/>
          <a:p>
            <a:pPr>
              <a:lnSpc>
                <a:spcPct val="100000"/>
              </a:lnSpc>
              <a:buFont typeface="Arial"/>
              <a:buChar char="•"/>
            </a:pPr>
            <a:r>
              <a:rPr b="1" lang="en-US" sz="3200">
                <a:solidFill>
                  <a:srgbClr val="ffffff"/>
                </a:solidFill>
                <a:latin typeface="Calibri"/>
              </a:rPr>
              <a:t>Az intelligencia legfrissebb meghatározásai közül az egyik így szól: „az új helyzetekhez való alkalmazkodás képessége”. </a:t>
            </a:r>
            <a:endParaRPr/>
          </a:p>
          <a:p>
            <a:pPr>
              <a:lnSpc>
                <a:spcPct val="100000"/>
              </a:lnSpc>
              <a:buFont typeface="Arial"/>
              <a:buChar char="•"/>
            </a:pPr>
            <a:r>
              <a:rPr b="1" lang="en-US" sz="3200">
                <a:solidFill>
                  <a:srgbClr val="ffffff"/>
                </a:solidFill>
                <a:latin typeface="Calibri"/>
              </a:rPr>
              <a:t>Ez arra utal, hogy valaki új helyen kénytelen élni, új ismerősökhöz alkalmazkodni, másféle társadalmi-gazdasági helyzetet megtapasztalni. </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1" name="Picture 2"/>
          <p:cNvPicPr/>
          <p:nvPr/>
        </p:nvPicPr>
        <p:blipFill>
          <a:blip r:embed="rId1"/>
          <a:stretch>
            <a:fillRect/>
          </a:stretch>
        </p:blipFill>
        <p:spPr>
          <a:xfrm>
            <a:off x="-75240" y="0"/>
            <a:ext cx="9296280" cy="6857640"/>
          </a:xfrm>
          <a:prstGeom prst="rect">
            <a:avLst/>
          </a:prstGeom>
          <a:ln>
            <a:noFill/>
          </a:ln>
        </p:spPr>
      </p:pic>
      <p:sp>
        <p:nvSpPr>
          <p:cNvPr id="132" name="TextShape 1"/>
          <p:cNvSpPr txBox="1"/>
          <p:nvPr/>
        </p:nvSpPr>
        <p:spPr>
          <a:xfrm>
            <a:off x="457200" y="2255760"/>
            <a:ext cx="8229240" cy="4525560"/>
          </a:xfrm>
          <a:prstGeom prst="rect">
            <a:avLst/>
          </a:prstGeom>
        </p:spPr>
        <p:txBody>
          <a:bodyPr/>
          <a:p>
            <a:pPr>
              <a:lnSpc>
                <a:spcPct val="100000"/>
              </a:lnSpc>
              <a:buFont typeface="Arial"/>
              <a:buChar char="•"/>
            </a:pPr>
            <a:r>
              <a:rPr b="1" lang="en-US" sz="3200">
                <a:solidFill>
                  <a:srgbClr val="ffff00"/>
                </a:solidFill>
                <a:latin typeface="Calibri"/>
              </a:rPr>
              <a:t>Te mennyire vagy elégedett? Mennyire engeded, hogy a körülmények játékszere vagy áldozata légy? Hogyan tanulhatod meg, hogy körülményeid között elégedett légy? (11. v.)</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3" name="Picture 2"/>
          <p:cNvPicPr/>
          <p:nvPr/>
        </p:nvPicPr>
        <p:blipFill>
          <a:blip r:embed="rId1"/>
          <a:stretch>
            <a:fillRect/>
          </a:stretch>
        </p:blipFill>
        <p:spPr>
          <a:xfrm>
            <a:off x="0" y="0"/>
            <a:ext cx="9218880" cy="6857640"/>
          </a:xfrm>
          <a:prstGeom prst="rect">
            <a:avLst/>
          </a:prstGeom>
          <a:ln>
            <a:noFill/>
          </a:ln>
        </p:spPr>
      </p:pic>
      <p:sp>
        <p:nvSpPr>
          <p:cNvPr id="134" name="TextShape 1"/>
          <p:cNvSpPr txBox="1"/>
          <p:nvPr/>
        </p:nvSpPr>
        <p:spPr>
          <a:xfrm>
            <a:off x="533520" y="2590920"/>
            <a:ext cx="8229240" cy="2742840"/>
          </a:xfrm>
          <a:prstGeom prst="rect">
            <a:avLst/>
          </a:prstGeom>
        </p:spPr>
        <p:txBody>
          <a:bodyPr/>
          <a:p>
            <a:pPr>
              <a:lnSpc>
                <a:spcPct val="100000"/>
              </a:lnSpc>
              <a:buFont typeface="Arial"/>
              <a:buChar char="•"/>
            </a:pPr>
            <a:r>
              <a:rPr b="1" lang="en-US" sz="3600">
                <a:solidFill>
                  <a:srgbClr val="ffffff"/>
                </a:solidFill>
                <a:latin typeface="Calibri"/>
              </a:rPr>
              <a:t>Egyesek legyőzik a nehézségeket, mások beleroppannak a harcba. Mit gondolsz, mi okozza a különbséget? </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5" name="Picture 2"/>
          <p:cNvPicPr/>
          <p:nvPr/>
        </p:nvPicPr>
        <p:blipFill>
          <a:blip r:embed="rId1"/>
          <a:stretch>
            <a:fillRect/>
          </a:stretch>
        </p:blipFill>
        <p:spPr>
          <a:xfrm>
            <a:off x="-75240" y="0"/>
            <a:ext cx="9296280" cy="6857640"/>
          </a:xfrm>
          <a:prstGeom prst="rect">
            <a:avLst/>
          </a:prstGeom>
          <a:ln>
            <a:noFill/>
          </a:ln>
        </p:spPr>
      </p:pic>
      <p:sp>
        <p:nvSpPr>
          <p:cNvPr id="136" name="TextShape 1"/>
          <p:cNvSpPr txBox="1"/>
          <p:nvPr/>
        </p:nvSpPr>
        <p:spPr>
          <a:xfrm>
            <a:off x="380880" y="2103480"/>
            <a:ext cx="8229240" cy="4525560"/>
          </a:xfrm>
          <a:prstGeom prst="rect">
            <a:avLst/>
          </a:prstGeom>
        </p:spPr>
        <p:txBody>
          <a:bodyPr/>
          <a:p>
            <a:pPr>
              <a:lnSpc>
                <a:spcPct val="100000"/>
              </a:lnSpc>
              <a:buFont typeface="Arial"/>
              <a:buChar char="•"/>
            </a:pPr>
            <a:r>
              <a:rPr b="1" lang="en-US" sz="3200">
                <a:solidFill>
                  <a:srgbClr val="ffffff"/>
                </a:solidFill>
                <a:latin typeface="Calibri"/>
              </a:rPr>
              <a:t>Képzeld el, hogy olyan valakit kell tanácsolnod, aki iszonyú rossz helyzetben van, amiből emberi szempontból semmilyen kiút nem létezik. Tételezzük fel, hogy csak öt perced van beszélni ezzel a személlyel! </a:t>
            </a:r>
            <a:r>
              <a:rPr b="1" lang="en-US" sz="3200">
                <a:solidFill>
                  <a:srgbClr val="ff0000"/>
                </a:solidFill>
                <a:latin typeface="Calibri"/>
              </a:rPr>
              <a:t>Mit mondanál neki ebben az öt percben? </a:t>
            </a:r>
            <a:endParaRPr/>
          </a:p>
          <a:p>
            <a:pPr>
              <a:lnSpc>
                <a:spcPct val="100000"/>
              </a:lnSpc>
            </a:pP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6" name="Picture 2"/>
          <p:cNvPicPr/>
          <p:nvPr/>
        </p:nvPicPr>
        <p:blipFill>
          <a:blip r:embed="rId1"/>
          <a:stretch>
            <a:fillRect/>
          </a:stretch>
        </p:blipFill>
        <p:spPr>
          <a:xfrm>
            <a:off x="0" y="0"/>
            <a:ext cx="9218880" cy="6857640"/>
          </a:xfrm>
          <a:prstGeom prst="rect">
            <a:avLst/>
          </a:prstGeom>
          <a:ln>
            <a:noFill/>
          </a:ln>
        </p:spPr>
      </p:pic>
      <p:sp>
        <p:nvSpPr>
          <p:cNvPr id="87" name="TextShape 1"/>
          <p:cNvSpPr txBox="1"/>
          <p:nvPr/>
        </p:nvSpPr>
        <p:spPr>
          <a:xfrm>
            <a:off x="723240" y="2286000"/>
            <a:ext cx="7772040" cy="3047760"/>
          </a:xfrm>
          <a:prstGeom prst="rect">
            <a:avLst/>
          </a:prstGeom>
        </p:spPr>
        <p:txBody>
          <a:bodyPr/>
          <a:p>
            <a:pPr>
              <a:lnSpc>
                <a:spcPct val="100000"/>
              </a:lnSpc>
              <a:buFont typeface="Arial"/>
              <a:buChar char="•"/>
            </a:pPr>
            <a:r>
              <a:rPr b="1" lang="en-US" sz="3200">
                <a:solidFill>
                  <a:srgbClr val="ff0000"/>
                </a:solidFill>
                <a:latin typeface="Calibri"/>
              </a:rPr>
              <a:t>A pszichológiai reziliencia  </a:t>
            </a:r>
            <a:r>
              <a:rPr b="1" lang="en-US" sz="3200">
                <a:solidFill>
                  <a:srgbClr val="ffffff"/>
                </a:solidFill>
                <a:latin typeface="Calibri"/>
              </a:rPr>
              <a:t>azt jelenti, hogy az egyén egy nehéz élethelyzet, trauma, tragédia, fenyegetés, vagy más szélsőségesen durva stresszhelyzet után képes sikeresen helyreállítani lelki egyensúlyát, eredeti, jó állapotát anélkül, hogy hosszú távon negatívan befolyásolná az átélt tapasztalat.</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8" name="Picture 2"/>
          <p:cNvPicPr/>
          <p:nvPr/>
        </p:nvPicPr>
        <p:blipFill>
          <a:blip r:embed="rId1"/>
          <a:stretch>
            <a:fillRect/>
          </a:stretch>
        </p:blipFill>
        <p:spPr>
          <a:xfrm>
            <a:off x="-75240" y="0"/>
            <a:ext cx="9296280" cy="6857640"/>
          </a:xfrm>
          <a:prstGeom prst="rect">
            <a:avLst/>
          </a:prstGeom>
          <a:ln>
            <a:noFill/>
          </a:ln>
        </p:spPr>
      </p:pic>
      <p:sp>
        <p:nvSpPr>
          <p:cNvPr id="89" name="TextShape 1"/>
          <p:cNvSpPr txBox="1"/>
          <p:nvPr/>
        </p:nvSpPr>
        <p:spPr>
          <a:xfrm>
            <a:off x="304920" y="2286000"/>
            <a:ext cx="8229240" cy="2819160"/>
          </a:xfrm>
          <a:prstGeom prst="rect">
            <a:avLst/>
          </a:prstGeom>
        </p:spPr>
        <p:txBody>
          <a:bodyPr/>
          <a:p>
            <a:pPr algn="ctr">
              <a:lnSpc>
                <a:spcPct val="100000"/>
              </a:lnSpc>
              <a:buFont typeface="Arial"/>
              <a:buChar char="•"/>
            </a:pPr>
            <a:r>
              <a:rPr b="1" lang="en-US" sz="4000">
                <a:solidFill>
                  <a:srgbClr val="ffffff"/>
                </a:solidFill>
                <a:latin typeface="Calibri"/>
              </a:rPr>
              <a:t>A kérdés az, hogy miként tehetünk szert erre </a:t>
            </a:r>
            <a:r>
              <a:rPr b="1" lang="en-US" sz="4000">
                <a:solidFill>
                  <a:srgbClr val="ff0000"/>
                </a:solidFill>
                <a:latin typeface="Calibri"/>
              </a:rPr>
              <a:t>a helyreálló képességre,</a:t>
            </a:r>
            <a:r>
              <a:rPr b="1" lang="en-US" sz="4000">
                <a:solidFill>
                  <a:srgbClr val="ffffff"/>
                </a:solidFill>
                <a:latin typeface="Calibri"/>
              </a:rPr>
              <a:t> ami által kezelni tudjuk a velünk történteket anélkül, hogy érzelmileg ne menjünk tönkre a folyamatban?</a:t>
            </a:r>
            <a:endParaRPr/>
          </a:p>
        </p:txBody>
      </p:sp>
    </p:spTree>
  </p:cSld>
  <p:timing>
    <p:tnLst>
      <p:par>
        <p:cTn dur="indefinite" id="3" nodeType="tmRoot" restart="never">
          <p:childTnLst>
            <p:seq>
              <p:cTn id="4"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0" name="Picture 2"/>
          <p:cNvPicPr/>
          <p:nvPr/>
        </p:nvPicPr>
        <p:blipFill>
          <a:blip r:embed="rId1"/>
          <a:stretch>
            <a:fillRect/>
          </a:stretch>
        </p:blipFill>
        <p:spPr>
          <a:xfrm>
            <a:off x="-75240" y="0"/>
            <a:ext cx="9296280" cy="6857640"/>
          </a:xfrm>
          <a:prstGeom prst="rect">
            <a:avLst/>
          </a:prstGeom>
          <a:ln>
            <a:noFill/>
          </a:ln>
        </p:spPr>
      </p:pic>
      <p:sp>
        <p:nvSpPr>
          <p:cNvPr id="91" name="TextShape 1"/>
          <p:cNvSpPr txBox="1"/>
          <p:nvPr/>
        </p:nvSpPr>
        <p:spPr>
          <a:xfrm>
            <a:off x="838080" y="1905120"/>
            <a:ext cx="8229240" cy="4525560"/>
          </a:xfrm>
          <a:prstGeom prst="rect">
            <a:avLst/>
          </a:prstGeom>
        </p:spPr>
        <p:txBody>
          <a:bodyPr/>
          <a:p>
            <a:pPr>
              <a:lnSpc>
                <a:spcPct val="100000"/>
              </a:lnSpc>
              <a:buFont typeface="Arial"/>
              <a:buChar char="•"/>
            </a:pPr>
            <a:r>
              <a:rPr b="1" lang="en-US" sz="3200">
                <a:solidFill>
                  <a:srgbClr val="ffffff"/>
                </a:solidFill>
                <a:latin typeface="Calibri"/>
              </a:rPr>
              <a:t>A Biblia is beszámol olyan személyekről, akiknek </a:t>
            </a:r>
            <a:r>
              <a:rPr b="1" lang="en-US" sz="3200">
                <a:solidFill>
                  <a:srgbClr val="ff0000"/>
                </a:solidFill>
                <a:latin typeface="Calibri"/>
              </a:rPr>
              <a:t>komoly nehézségekkel kellett szembenézniük, </a:t>
            </a:r>
            <a:r>
              <a:rPr b="1" lang="en-US" sz="3200">
                <a:solidFill>
                  <a:srgbClr val="ffffff"/>
                </a:solidFill>
                <a:latin typeface="Calibri"/>
              </a:rPr>
              <a:t>és győztek a gondok felett. A bonyolult körülmények és jellemhibáik ellenére is képesek voltak arra, hogy Isten szolgálatára legyenek, mert megvolt bennük az a rugalmasság, hogy barátságtalan környezetük ellenére is előrehaladjanak. </a:t>
            </a:r>
            <a:endParaRPr/>
          </a:p>
          <a:p>
            <a:pPr>
              <a:lnSpc>
                <a:spcPct val="100000"/>
              </a:lnSpc>
            </a:pP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2" name="Picture 2"/>
          <p:cNvPicPr/>
          <p:nvPr/>
        </p:nvPicPr>
        <p:blipFill>
          <a:blip r:embed="rId1"/>
          <a:stretch>
            <a:fillRect/>
          </a:stretch>
        </p:blipFill>
        <p:spPr>
          <a:xfrm>
            <a:off x="0" y="0"/>
            <a:ext cx="9143640" cy="6857640"/>
          </a:xfrm>
          <a:prstGeom prst="rect">
            <a:avLst/>
          </a:prstGeom>
          <a:ln>
            <a:noFill/>
          </a:ln>
        </p:spPr>
      </p:pic>
      <p:sp>
        <p:nvSpPr>
          <p:cNvPr id="93" name="TextShape 1"/>
          <p:cNvSpPr txBox="1"/>
          <p:nvPr/>
        </p:nvSpPr>
        <p:spPr>
          <a:xfrm>
            <a:off x="1066680" y="609480"/>
            <a:ext cx="8229240" cy="1142640"/>
          </a:xfrm>
          <a:prstGeom prst="rect">
            <a:avLst/>
          </a:prstGeom>
        </p:spPr>
        <p:txBody>
          <a:bodyPr anchor="ctr"/>
          <a:p>
            <a:pPr algn="ctr">
              <a:lnSpc>
                <a:spcPct val="100000"/>
              </a:lnSpc>
            </a:pPr>
            <a:r>
              <a:rPr b="1" lang="en-US" sz="4400">
                <a:solidFill>
                  <a:srgbClr val="000000"/>
                </a:solidFill>
                <a:latin typeface="Book Antiqua"/>
              </a:rPr>
              <a:t>Jób hosszútűrése</a:t>
            </a:r>
            <a:endParaRPr/>
          </a:p>
        </p:txBody>
      </p:sp>
      <p:sp>
        <p:nvSpPr>
          <p:cNvPr id="94" name="TextShape 2"/>
          <p:cNvSpPr txBox="1"/>
          <p:nvPr/>
        </p:nvSpPr>
        <p:spPr>
          <a:xfrm>
            <a:off x="2819520" y="1981080"/>
            <a:ext cx="5333760" cy="2773080"/>
          </a:xfrm>
          <a:prstGeom prst="rect">
            <a:avLst/>
          </a:prstGeom>
        </p:spPr>
        <p:txBody>
          <a:bodyPr/>
          <a:p>
            <a:pPr>
              <a:lnSpc>
                <a:spcPct val="100000"/>
              </a:lnSpc>
              <a:buFont typeface="Arial"/>
              <a:buChar char="•"/>
            </a:pPr>
            <a:r>
              <a:rPr b="1" lang="en-US" sz="3200">
                <a:solidFill>
                  <a:srgbClr val="ff0000"/>
                </a:solidFill>
                <a:latin typeface="Calibri"/>
              </a:rPr>
              <a:t>Olvasd el Jak 5:10-11 verseit! </a:t>
            </a:r>
            <a:r>
              <a:rPr b="1" lang="en-US" sz="3200">
                <a:solidFill>
                  <a:srgbClr val="ffffff"/>
                </a:solidFill>
                <a:latin typeface="Calibri"/>
              </a:rPr>
              <a:t>Mi az a jellemvonás Jób személyiségében, ami követendő példává teszi őt? Lásd még Jób 1-3. fejezeteit!  </a:t>
            </a:r>
            <a:endParaRPr/>
          </a:p>
          <a:p>
            <a:pPr>
              <a:lnSpc>
                <a:spcPct val="100000"/>
              </a:lnSpc>
            </a:pP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5" name="Picture 2"/>
          <p:cNvPicPr/>
          <p:nvPr/>
        </p:nvPicPr>
        <p:blipFill>
          <a:blip r:embed="rId1"/>
          <a:stretch>
            <a:fillRect/>
          </a:stretch>
        </p:blipFill>
        <p:spPr>
          <a:xfrm>
            <a:off x="0" y="0"/>
            <a:ext cx="9221040" cy="6857640"/>
          </a:xfrm>
          <a:prstGeom prst="rect">
            <a:avLst/>
          </a:prstGeom>
          <a:ln>
            <a:noFill/>
          </a:ln>
        </p:spPr>
      </p:pic>
      <p:sp>
        <p:nvSpPr>
          <p:cNvPr id="96" name="TextShape 1"/>
          <p:cNvSpPr txBox="1"/>
          <p:nvPr/>
        </p:nvSpPr>
        <p:spPr>
          <a:xfrm>
            <a:off x="4038480" y="2209680"/>
            <a:ext cx="4647960" cy="1142640"/>
          </a:xfrm>
          <a:prstGeom prst="rect">
            <a:avLst/>
          </a:prstGeom>
        </p:spPr>
        <p:txBody>
          <a:bodyPr anchor="ctr"/>
          <a:p>
            <a:pPr algn="ctr">
              <a:lnSpc>
                <a:spcPct val="100000"/>
              </a:lnSpc>
            </a:pPr>
            <a:r>
              <a:rPr lang="en-US" sz="5400">
                <a:solidFill>
                  <a:srgbClr val="ffffff"/>
                </a:solidFill>
                <a:latin typeface="Book Antiqua"/>
              </a:rPr>
              <a:t>Hogyan növekedjünk a </a:t>
            </a:r>
            <a:r>
              <a:rPr lang="en-US" sz="5400">
                <a:solidFill>
                  <a:srgbClr val="ffff00"/>
                </a:solidFill>
                <a:latin typeface="Book Antiqua"/>
              </a:rPr>
              <a:t>béketűrésben?</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7" name="Picture 2"/>
          <p:cNvPicPr/>
          <p:nvPr/>
        </p:nvPicPr>
        <p:blipFill>
          <a:blip r:embed="rId1"/>
          <a:stretch>
            <a:fillRect/>
          </a:stretch>
        </p:blipFill>
        <p:spPr>
          <a:xfrm>
            <a:off x="-75240" y="0"/>
            <a:ext cx="9296280" cy="6857640"/>
          </a:xfrm>
          <a:prstGeom prst="rect">
            <a:avLst/>
          </a:prstGeom>
          <a:ln>
            <a:noFill/>
          </a:ln>
        </p:spPr>
      </p:pic>
      <p:sp>
        <p:nvSpPr>
          <p:cNvPr id="98" name="TextShape 1"/>
          <p:cNvSpPr txBox="1"/>
          <p:nvPr/>
        </p:nvSpPr>
        <p:spPr>
          <a:xfrm>
            <a:off x="458280" y="2362320"/>
            <a:ext cx="8229240" cy="3001680"/>
          </a:xfrm>
          <a:prstGeom prst="rect">
            <a:avLst/>
          </a:prstGeom>
        </p:spPr>
        <p:txBody>
          <a:bodyPr/>
          <a:p>
            <a:pPr>
              <a:lnSpc>
                <a:spcPct val="100000"/>
              </a:lnSpc>
              <a:buFont typeface="Arial"/>
              <a:buChar char="•"/>
            </a:pPr>
            <a:r>
              <a:rPr b="1" lang="en-US" sz="3200">
                <a:solidFill>
                  <a:srgbClr val="ffffff"/>
                </a:solidFill>
                <a:latin typeface="Calibri"/>
              </a:rPr>
              <a:t>Aztán kinyitotta a Bibliáját, és felolvasta belőle Róm 5:3 versét az elképedt fiatalembernek. </a:t>
            </a:r>
            <a:endParaRPr/>
          </a:p>
          <a:p>
            <a:pPr>
              <a:lnSpc>
                <a:spcPct val="100000"/>
              </a:lnSpc>
            </a:pPr>
            <a:r>
              <a:rPr b="1" i="1" lang="en-US" sz="3200">
                <a:solidFill>
                  <a:srgbClr val="ffffff"/>
                </a:solidFill>
                <a:latin typeface="Calibri"/>
              </a:rPr>
              <a:t>„</a:t>
            </a:r>
            <a:r>
              <a:rPr b="1" i="1" lang="en-US" sz="3200">
                <a:solidFill>
                  <a:srgbClr val="ffffff"/>
                </a:solidFill>
                <a:latin typeface="Calibri"/>
              </a:rPr>
              <a:t>De nem csak ezzel dicsekszünk, hanem a megpróbáltatásokkal is, mivel tudjuk, hogy a megpróbáltatás munkálja ki az állhatatosságot.”</a:t>
            </a:r>
            <a:endParaRPr/>
          </a:p>
          <a:p>
            <a:pPr>
              <a:lnSpc>
                <a:spcPct val="100000"/>
              </a:lnSpc>
            </a:pP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9" name="Picture 2"/>
          <p:cNvPicPr/>
          <p:nvPr/>
        </p:nvPicPr>
        <p:blipFill>
          <a:blip r:embed="rId1"/>
          <a:stretch>
            <a:fillRect/>
          </a:stretch>
        </p:blipFill>
        <p:spPr>
          <a:xfrm>
            <a:off x="0" y="0"/>
            <a:ext cx="9115560" cy="6857640"/>
          </a:xfrm>
          <a:prstGeom prst="rect">
            <a:avLst/>
          </a:prstGeom>
          <a:ln>
            <a:noFill/>
          </a:ln>
        </p:spPr>
      </p:pic>
      <p:sp>
        <p:nvSpPr>
          <p:cNvPr id="100" name="TextShape 1"/>
          <p:cNvSpPr txBox="1"/>
          <p:nvPr/>
        </p:nvSpPr>
        <p:spPr>
          <a:xfrm>
            <a:off x="133200" y="304920"/>
            <a:ext cx="8972640" cy="1142640"/>
          </a:xfrm>
          <a:prstGeom prst="rect">
            <a:avLst/>
          </a:prstGeom>
        </p:spPr>
        <p:txBody>
          <a:bodyPr anchor="ctr"/>
          <a:p>
            <a:pPr algn="ctr">
              <a:lnSpc>
                <a:spcPct val="100000"/>
              </a:lnSpc>
            </a:pPr>
            <a:r>
              <a:rPr b="1" lang="en-US" sz="4400">
                <a:solidFill>
                  <a:srgbClr val="000000"/>
                </a:solidFill>
                <a:latin typeface="Book Antiqua"/>
              </a:rPr>
              <a:t>Jób története kitűnő példa a helyreállás képességének szemléltetésére.</a:t>
            </a:r>
            <a:endParaRPr/>
          </a:p>
        </p:txBody>
      </p:sp>
      <p:sp>
        <p:nvSpPr>
          <p:cNvPr id="101" name="TextShape 2"/>
          <p:cNvSpPr txBox="1"/>
          <p:nvPr/>
        </p:nvSpPr>
        <p:spPr>
          <a:xfrm>
            <a:off x="2743200" y="2209680"/>
            <a:ext cx="6095520" cy="2773080"/>
          </a:xfrm>
          <a:prstGeom prst="rect">
            <a:avLst/>
          </a:prstGeom>
        </p:spPr>
        <p:txBody>
          <a:bodyPr/>
          <a:p>
            <a:pPr>
              <a:lnSpc>
                <a:spcPct val="100000"/>
              </a:lnSpc>
              <a:buFont typeface="Arial"/>
              <a:buChar char="•"/>
            </a:pPr>
            <a:r>
              <a:rPr b="1" lang="en-US" sz="3200">
                <a:solidFill>
                  <a:srgbClr val="ffffff"/>
                </a:solidFill>
                <a:latin typeface="Calibri"/>
              </a:rPr>
              <a:t>Olvasd el Jób 19:25 versét! Milyen reménységbe kapaszkodott Jób? Hogyan sikerülhet nekünk is saját próbáinkban ebben bízni? </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